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jpeg" ContentType="image/jpeg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embeddings/Microsoft_Formel-Editor1.bin" ContentType="application/vnd.openxmlformats-officedocument.oleObject"/>
  <Override PartName="/ppt/embeddings/Microsoft_Formel-Editor2.bin" ContentType="application/vnd.openxmlformats-officedocument.oleObject"/>
  <Override PartName="/ppt/notesSlides/notesSlide9.xml" ContentType="application/vnd.openxmlformats-officedocument.presentationml.notesSlide+xml"/>
  <Override PartName="/ppt/embeddings/Microsoft_Formel-Editor3.bin" ContentType="application/vnd.openxmlformats-officedocument.oleObject"/>
  <Override PartName="/ppt/embeddings/Microsoft_Formel-Editor4.bin" ContentType="application/vnd.openxmlformats-officedocument.oleObject"/>
  <Override PartName="/ppt/embeddings/Microsoft_Formel-Editor5.bin" ContentType="application/vnd.openxmlformats-officedocument.oleObject"/>
  <Override PartName="/ppt/embeddings/Microsoft_Formel-Editor6.bin" ContentType="application/vnd.openxmlformats-officedocument.oleObject"/>
  <Override PartName="/ppt/embeddings/Microsoft_Formel-Editor7.bin" ContentType="application/vnd.openxmlformats-officedocument.oleObject"/>
  <Override PartName="/ppt/embeddings/Microsoft_Formel-Editor8.bin" ContentType="application/vnd.openxmlformats-officedocument.oleObject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9" r:id="rId13"/>
    <p:sldId id="268" r:id="rId14"/>
    <p:sldId id="270" r:id="rId15"/>
    <p:sldId id="271" r:id="rId16"/>
    <p:sldId id="272" r:id="rId17"/>
    <p:sldId id="273" r:id="rId18"/>
    <p:sldId id="274" r:id="rId19"/>
    <p:sldId id="275" r:id="rId20"/>
    <p:sldId id="258" r:id="rId21"/>
  </p:sldIdLst>
  <p:sldSz cx="9144000" cy="6858000" type="screen4x3"/>
  <p:notesSz cx="6858000" cy="9144000"/>
  <p:defaultTextStyle>
    <a:defPPr>
      <a:defRPr lang="de-DE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11" d="100"/>
          <a:sy n="111" d="100"/>
        </p:scale>
        <p:origin x="-1576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handoutMaster" Target="handoutMasters/handoutMaster1.xml"/><Relationship Id="rId24" Type="http://schemas.openxmlformats.org/officeDocument/2006/relationships/printerSettings" Target="printerSettings/printerSettings1.bin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4" Type="http://schemas.openxmlformats.org/officeDocument/2006/relationships/image" Target="../media/image15.emf"/><Relationship Id="rId5" Type="http://schemas.openxmlformats.org/officeDocument/2006/relationships/image" Target="../media/image16.emf"/><Relationship Id="rId6" Type="http://schemas.openxmlformats.org/officeDocument/2006/relationships/image" Target="../media/image17.emf"/><Relationship Id="rId1" Type="http://schemas.openxmlformats.org/officeDocument/2006/relationships/image" Target="../media/image12.emf"/><Relationship Id="rId2" Type="http://schemas.openxmlformats.org/officeDocument/2006/relationships/image" Target="../media/image13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C2B2CA-BCAF-B142-B32E-779C3BB07391}" type="datetimeFigureOut">
              <a:rPr lang="de-DE" smtClean="0"/>
              <a:t>02.06.16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6BE351-31AB-2740-947B-C8E68E8B915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8005994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307BF4-9D37-5D4A-A32E-6ED3230BC385}" type="datetimeFigureOut">
              <a:rPr lang="de-DE" smtClean="0"/>
              <a:t>02.06.16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8CC8C1-F3AA-1C42-9897-26EAAEC9898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8695952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Frage an alle:</a:t>
            </a:r>
            <a:r>
              <a:rPr lang="de-DE" baseline="0" dirty="0" smtClean="0"/>
              <a:t> Was ist Rigging?</a:t>
            </a:r>
          </a:p>
          <a:p>
            <a:pPr marL="228600" indent="-228600">
              <a:buAutoNum type="arabicPeriod"/>
            </a:pPr>
            <a:r>
              <a:rPr lang="de-DE" baseline="0" dirty="0" smtClean="0"/>
              <a:t>Ansatz: Motion-Capture-&gt;Punktwolke-&gt;Skelett </a:t>
            </a:r>
            <a:r>
              <a:rPr lang="de-DE" baseline="0" dirty="0" err="1" smtClean="0"/>
              <a:t>erzeugung</a:t>
            </a:r>
            <a:r>
              <a:rPr lang="de-DE" baseline="0" dirty="0" smtClean="0"/>
              <a:t> Kein Modell </a:t>
            </a:r>
          </a:p>
          <a:p>
            <a:pPr marL="457200" lvl="1" indent="0">
              <a:buNone/>
            </a:pPr>
            <a:r>
              <a:rPr lang="de-DE" baseline="0" dirty="0" smtClean="0"/>
              <a:t>Problem: Was ist welcher Punkt</a:t>
            </a:r>
            <a:endParaRPr lang="de-DE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CC8C1-F3AA-1C42-9897-26EAAEC9898E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332215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Dreiechsnetz</a:t>
            </a:r>
            <a:r>
              <a:rPr lang="de-DE" baseline="0" dirty="0" smtClean="0"/>
              <a:t> mit Delaunay-Triangulation</a:t>
            </a:r>
          </a:p>
          <a:p>
            <a:r>
              <a:rPr lang="de-DE" baseline="0" dirty="0" smtClean="0"/>
              <a:t>Mittelpunkte für Kanten die nicht das </a:t>
            </a:r>
            <a:r>
              <a:rPr lang="de-DE" baseline="0" dirty="0" err="1" smtClean="0"/>
              <a:t>Mesh</a:t>
            </a:r>
            <a:r>
              <a:rPr lang="de-DE" baseline="0" dirty="0" smtClean="0"/>
              <a:t> berühren</a:t>
            </a:r>
          </a:p>
          <a:p>
            <a:r>
              <a:rPr lang="de-DE" baseline="0" dirty="0" smtClean="0"/>
              <a:t>Mittelachse liegt nicht mittig </a:t>
            </a:r>
            <a:r>
              <a:rPr lang="de-DE" baseline="0" dirty="0" err="1" smtClean="0"/>
              <a:t>inTiefe</a:t>
            </a:r>
            <a:r>
              <a:rPr lang="de-DE" baseline="0" dirty="0" smtClean="0"/>
              <a:t>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CC8C1-F3AA-1C42-9897-26EAAEC9898E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787092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Orthogonale Projektionen finden und gesamten</a:t>
            </a:r>
            <a:r>
              <a:rPr lang="de-DE" baseline="0" dirty="0" smtClean="0"/>
              <a:t> Vorgang wiederholen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CC8C1-F3AA-1C42-9897-26EAAEC9898E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940555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Begradigen der gefunden Mittelachsen</a:t>
            </a:r>
          </a:p>
          <a:p>
            <a:r>
              <a:rPr lang="de-DE" dirty="0" smtClean="0"/>
              <a:t>Start- Ende der Achsen sind gelenke</a:t>
            </a:r>
          </a:p>
          <a:p>
            <a:r>
              <a:rPr lang="de-DE" dirty="0" smtClean="0"/>
              <a:t>Scheitelpunkte über</a:t>
            </a:r>
            <a:r>
              <a:rPr lang="de-DE" baseline="0" dirty="0" smtClean="0"/>
              <a:t> 18° -&gt; Gelenke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CC8C1-F3AA-1C42-9897-26EAAEC9898E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039929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Hierarchisch aufgebautes Skelett + 3D-Modell</a:t>
            </a:r>
            <a:r>
              <a:rPr lang="de-DE" baseline="0" dirty="0" smtClean="0"/>
              <a:t> + </a:t>
            </a:r>
            <a:r>
              <a:rPr lang="de-DE" baseline="0" dirty="0" err="1" smtClean="0"/>
              <a:t>Bewegungdaten</a:t>
            </a:r>
            <a:endParaRPr lang="de-DE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CC8C1-F3AA-1C42-9897-26EAAEC9898E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141950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Erfahrener Fachmann,</a:t>
            </a:r>
            <a:r>
              <a:rPr lang="de-DE" baseline="0" dirty="0" smtClean="0"/>
              <a:t> manuelles </a:t>
            </a:r>
            <a:r>
              <a:rPr lang="de-DE" baseline="0" dirty="0" err="1" smtClean="0"/>
              <a:t>plazieren</a:t>
            </a:r>
            <a:r>
              <a:rPr lang="de-DE" baseline="0" dirty="0" smtClean="0"/>
              <a:t> des Skeletts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CC8C1-F3AA-1C42-9897-26EAAEC9898E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749943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Schneller als manuelles Riggen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CC8C1-F3AA-1C42-9897-26EAAEC9898E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934858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Nicht begrenzt auf bestimmte Modelle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CC8C1-F3AA-1C42-9897-26EAAEC9898E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654784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Geringe Interaktion mit dem Benutzer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CC8C1-F3AA-1C42-9897-26EAAEC9898E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330989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Kein Skelett</a:t>
            </a:r>
            <a:r>
              <a:rPr lang="de-DE" baseline="0" dirty="0" smtClean="0"/>
              <a:t> im Voraus benötigt.</a:t>
            </a:r>
          </a:p>
          <a:p>
            <a:r>
              <a:rPr lang="de-DE" baseline="0" dirty="0" smtClean="0"/>
              <a:t>Einführung einer geometrischen Form 3D-Silhouette</a:t>
            </a:r>
          </a:p>
          <a:p>
            <a:r>
              <a:rPr lang="de-DE" baseline="0" dirty="0" smtClean="0"/>
              <a:t> 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CC8C1-F3AA-1C42-9897-26EAAEC9898E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417052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Wenig </a:t>
            </a:r>
            <a:r>
              <a:rPr lang="de-DE" baseline="0" dirty="0" smtClean="0"/>
              <a:t>Verdeckung -&gt; Maximum an Oberfläche</a:t>
            </a:r>
          </a:p>
          <a:p>
            <a:r>
              <a:rPr lang="de-DE" baseline="0" dirty="0" smtClean="0"/>
              <a:t>C: Menge der Punkte der Silhouette</a:t>
            </a:r>
          </a:p>
          <a:p>
            <a:r>
              <a:rPr lang="de-DE" baseline="0" dirty="0" smtClean="0"/>
              <a:t>V: Menge der Punkte des </a:t>
            </a:r>
            <a:r>
              <a:rPr lang="de-DE" baseline="0" dirty="0" err="1" smtClean="0"/>
              <a:t>Meshs</a:t>
            </a:r>
            <a:endParaRPr lang="de-DE" baseline="0" dirty="0" smtClean="0"/>
          </a:p>
          <a:p>
            <a:r>
              <a:rPr lang="de-DE" baseline="0" dirty="0" smtClean="0"/>
              <a:t>P: Menge der Punkte der Projektion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CC8C1-F3AA-1C42-9897-26EAAEC9898E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503424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Cij</a:t>
            </a:r>
            <a:r>
              <a:rPr lang="de-DE" dirty="0" smtClean="0"/>
              <a:t> ist der </a:t>
            </a:r>
            <a:r>
              <a:rPr lang="de-DE" dirty="0" err="1" smtClean="0"/>
              <a:t>vorgänger</a:t>
            </a:r>
            <a:r>
              <a:rPr lang="de-DE" dirty="0" smtClean="0"/>
              <a:t> von ci1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CC8C1-F3AA-1C42-9897-26EAAEC9898E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751828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Master-Untertitelformat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600E08-887E-4243-BF85-6D178E54E753}" type="datetime1">
              <a:rPr lang="de-DE" smtClean="0"/>
              <a:t>02.06.16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Rigging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7E20A5-866F-D04C-AFAC-10EA14C107E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450339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D5EED-FA7E-6F48-8D89-11377668C1D9}" type="datetime1">
              <a:rPr lang="de-DE" smtClean="0"/>
              <a:t>02.06.16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Rigging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7E20A5-866F-D04C-AFAC-10EA14C107E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621463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26CBA-C85D-D342-807A-BF99311B6D2D}" type="datetime1">
              <a:rPr lang="de-DE" smtClean="0"/>
              <a:t>02.06.16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Rigging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7E20A5-866F-D04C-AFAC-10EA14C107E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720751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A8CEF3-9503-B143-BEE8-1244846A61D3}" type="datetime1">
              <a:rPr lang="de-DE" smtClean="0"/>
              <a:t>02.06.16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Rigging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7E20A5-866F-D04C-AFAC-10EA14C107E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615378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AC11A-718A-4145-B70D-0365831277D0}" type="datetime1">
              <a:rPr lang="de-DE" smtClean="0"/>
              <a:t>02.06.16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Rigging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7E20A5-866F-D04C-AFAC-10EA14C107E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186225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9F8E1-E762-9C44-9361-04351FC06FF7}" type="datetime1">
              <a:rPr lang="de-DE" smtClean="0"/>
              <a:t>02.06.16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Rigging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7E20A5-866F-D04C-AFAC-10EA14C107E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4896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E2696-CF16-E448-9FB1-FEAFB043C323}" type="datetime1">
              <a:rPr lang="de-DE" smtClean="0"/>
              <a:t>02.06.16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Rigging</a:t>
            </a:r>
            <a:endParaRPr lang="de-DE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7E20A5-866F-D04C-AFAC-10EA14C107E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273043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0C09B-AFC6-2A48-97E2-576F779877A9}" type="datetime1">
              <a:rPr lang="de-DE" smtClean="0"/>
              <a:t>02.06.16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Rigging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7E20A5-866F-D04C-AFAC-10EA14C107E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628997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E269B-C9C4-AA43-B948-CF1DF6364F35}" type="datetime1">
              <a:rPr lang="de-DE" smtClean="0"/>
              <a:t>02.06.16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Rigging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7E20A5-866F-D04C-AFAC-10EA14C107E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439534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CCF36-B2D8-4647-BBE7-39021EB58E12}" type="datetime1">
              <a:rPr lang="de-DE" smtClean="0"/>
              <a:t>02.06.16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Rigging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7E20A5-866F-D04C-AFAC-10EA14C107E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717829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39E64-5039-724B-9DA4-E0DAE0A64405}" type="datetime1">
              <a:rPr lang="de-DE" smtClean="0"/>
              <a:t>02.06.16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Rigging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7E20A5-866F-D04C-AFAC-10EA14C107E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599681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93C45E-4930-CA47-8DD9-51B15C3DE1BA}" type="datetime1">
              <a:rPr lang="de-DE" smtClean="0"/>
              <a:t>02.06.16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 dirty="0" smtClean="0"/>
              <a:t>Rigging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7E20A5-866F-D04C-AFAC-10EA14C107E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366810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Formel-Editor1.bin"/><Relationship Id="rId4" Type="http://schemas.openxmlformats.org/officeDocument/2006/relationships/image" Target="../media/image10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Formel-Editor2.bin"/><Relationship Id="rId4" Type="http://schemas.openxmlformats.org/officeDocument/2006/relationships/image" Target="../media/image11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5.emf"/><Relationship Id="rId12" Type="http://schemas.openxmlformats.org/officeDocument/2006/relationships/oleObject" Target="../embeddings/Microsoft_Formel-Editor7.bin"/><Relationship Id="rId13" Type="http://schemas.openxmlformats.org/officeDocument/2006/relationships/image" Target="../media/image16.emf"/><Relationship Id="rId14" Type="http://schemas.openxmlformats.org/officeDocument/2006/relationships/oleObject" Target="../embeddings/Microsoft_Formel-Editor8.bin"/><Relationship Id="rId15" Type="http://schemas.openxmlformats.org/officeDocument/2006/relationships/image" Target="../media/image17.e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9.xml"/><Relationship Id="rId4" Type="http://schemas.openxmlformats.org/officeDocument/2006/relationships/oleObject" Target="../embeddings/Microsoft_Formel-Editor3.bin"/><Relationship Id="rId5" Type="http://schemas.openxmlformats.org/officeDocument/2006/relationships/image" Target="../media/image12.emf"/><Relationship Id="rId6" Type="http://schemas.openxmlformats.org/officeDocument/2006/relationships/oleObject" Target="../embeddings/Microsoft_Formel-Editor4.bin"/><Relationship Id="rId7" Type="http://schemas.openxmlformats.org/officeDocument/2006/relationships/image" Target="../media/image13.emf"/><Relationship Id="rId8" Type="http://schemas.openxmlformats.org/officeDocument/2006/relationships/oleObject" Target="../embeddings/Microsoft_Formel-Editor5.bin"/><Relationship Id="rId9" Type="http://schemas.openxmlformats.org/officeDocument/2006/relationships/image" Target="../media/image14.emf"/><Relationship Id="rId10" Type="http://schemas.openxmlformats.org/officeDocument/2006/relationships/oleObject" Target="../embeddings/Microsoft_Formel-Editor6.bin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it.edu/~ibaran/autorig/" TargetMode="External"/><Relationship Id="rId4" Type="http://schemas.openxmlformats.org/officeDocument/2006/relationships/hyperlink" Target="http://joeraf.com/2013/09/20/3d-character-animation-walk-cycle/" TargetMode="External"/><Relationship Id="rId5" Type="http://schemas.openxmlformats.org/officeDocument/2006/relationships/hyperlink" Target="http://80.lv/vendors/maya-4/" TargetMode="External"/><Relationship Id="rId6" Type="http://schemas.openxmlformats.org/officeDocument/2006/relationships/hyperlink" Target="https://www.blender.org/about/logo/" TargetMode="External"/><Relationship Id="rId7" Type="http://schemas.openxmlformats.org/officeDocument/2006/relationships/hyperlink" Target="http://www.siemens.com/global/de/home/branchen/maschinenbau/additive-fertigung.html" TargetMode="External"/><Relationship Id="rId8" Type="http://schemas.openxmlformats.org/officeDocument/2006/relationships/hyperlink" Target="http://www.dr-eva-kinast.de/die-erfolgsformel-simpel-und-allgemeingueltig/" TargetMode="External"/><Relationship Id="rId9" Type="http://schemas.openxmlformats.org/officeDocument/2006/relationships/hyperlink" Target="http://www.social-media-online-marketing.com/online-marketing/warum-selbstandig-machen-im-internet-ihre-existenz-im-web/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johnpoynton.blogspot.de/2015/03/3d-pipeline-blog-all-4-parts.html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jpg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Rigging</a:t>
            </a:r>
            <a:r>
              <a:rPr lang="de-DE" dirty="0"/>
              <a:t> </a:t>
            </a:r>
            <a:r>
              <a:rPr lang="de-DE" dirty="0" smtClean="0"/>
              <a:t>- </a:t>
            </a:r>
            <a:r>
              <a:rPr lang="de-DE" dirty="0" err="1" smtClean="0"/>
              <a:t>Skinning</a:t>
            </a:r>
            <a:r>
              <a:rPr lang="de-DE" dirty="0" smtClean="0"/>
              <a:t> - Rendering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 smtClean="0"/>
              <a:t>Marcel Groß, </a:t>
            </a:r>
            <a:r>
              <a:rPr lang="de-DE" dirty="0" err="1" smtClean="0"/>
              <a:t>Juilan</a:t>
            </a:r>
            <a:r>
              <a:rPr lang="de-DE" dirty="0" smtClean="0"/>
              <a:t> Kurz und Christian Braun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463735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Finden der optimalen Projektion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Rigging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7E20A5-866F-D04C-AFAC-10EA14C107E6}" type="slidenum">
              <a:rPr lang="de-DE" smtClean="0"/>
              <a:t>10</a:t>
            </a:fld>
            <a:endParaRPr lang="de-DE"/>
          </a:p>
        </p:txBody>
      </p:sp>
      <p:pic>
        <p:nvPicPr>
          <p:cNvPr id="9" name="Bild 8" descr="Bildschirmfoto 2016-06-02 um 13.47.3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73342"/>
            <a:ext cx="9144000" cy="603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8150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Globale Suche I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Startpunkt: Punkt mit dem größten Y-Wert</a:t>
            </a:r>
          </a:p>
          <a:p>
            <a:r>
              <a:rPr lang="de-DE" dirty="0" smtClean="0"/>
              <a:t>Suche der Nachbarn im Radius </a:t>
            </a:r>
            <a:r>
              <a:rPr lang="de-DE" dirty="0" err="1" smtClean="0"/>
              <a:t>r</a:t>
            </a:r>
            <a:endParaRPr lang="de-DE" dirty="0" smtClean="0"/>
          </a:p>
          <a:p>
            <a:pPr lvl="1"/>
            <a:r>
              <a:rPr lang="de-DE" dirty="0" err="1" smtClean="0"/>
              <a:t>r</a:t>
            </a:r>
            <a:r>
              <a:rPr lang="de-DE" dirty="0" smtClean="0"/>
              <a:t>: max. euklidischer Abstand zwischen Startpunkt und seinen Nachbarn</a:t>
            </a:r>
          </a:p>
          <a:p>
            <a:pPr lvl="1"/>
            <a:r>
              <a:rPr lang="de-DE" dirty="0" smtClean="0"/>
              <a:t> </a:t>
            </a:r>
          </a:p>
          <a:p>
            <a:pPr marL="0" indent="0">
              <a:buNone/>
            </a:pPr>
            <a:endParaRPr lang="de-DE" dirty="0"/>
          </a:p>
          <a:p>
            <a:pPr lvl="1"/>
            <a:endParaRPr lang="de-DE" dirty="0" smtClean="0"/>
          </a:p>
          <a:p>
            <a:pPr lvl="1"/>
            <a:endParaRPr lang="de-DE" dirty="0"/>
          </a:p>
          <a:p>
            <a:pPr lvl="1"/>
            <a:endParaRPr lang="de-DE" dirty="0" smtClean="0"/>
          </a:p>
          <a:p>
            <a:pPr lvl="1"/>
            <a:endParaRPr lang="de-DE" dirty="0"/>
          </a:p>
          <a:p>
            <a:pPr lvl="1"/>
            <a:endParaRPr lang="de-DE" dirty="0" smtClean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Rigging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7E20A5-866F-D04C-AFAC-10EA14C107E6}" type="slidenum">
              <a:rPr lang="de-DE" smtClean="0"/>
              <a:t>11</a:t>
            </a:fld>
            <a:endParaRPr lang="de-DE"/>
          </a:p>
        </p:txBody>
      </p:sp>
      <p:graphicFrame>
        <p:nvGraphicFramePr>
          <p:cNvPr id="8" name="Objek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45152129"/>
              </p:ext>
            </p:extLst>
          </p:nvPr>
        </p:nvGraphicFramePr>
        <p:xfrm>
          <a:off x="1345975" y="3240957"/>
          <a:ext cx="3262007" cy="3746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" name="Formel" r:id="rId3" imgW="1879600" imgH="215900" progId="Equation.3">
                  <p:embed/>
                </p:oleObj>
              </mc:Choice>
              <mc:Fallback>
                <p:oleObj name="Formel" r:id="rId3" imgW="18796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345975" y="3240957"/>
                        <a:ext cx="3262007" cy="3746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514546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Globale Suche II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Finden des nächsten Punkts:</a:t>
            </a:r>
          </a:p>
          <a:p>
            <a:pPr lvl="1"/>
            <a:r>
              <a:rPr lang="de-DE" dirty="0" smtClean="0"/>
              <a:t>Aufspannen des Vektors OX mit Startpunkt als Ursprung</a:t>
            </a:r>
          </a:p>
          <a:p>
            <a:pPr lvl="1"/>
            <a:r>
              <a:rPr lang="de-DE" dirty="0" smtClean="0"/>
              <a:t>Aufspannen des Winkels von –</a:t>
            </a:r>
            <a:r>
              <a:rPr lang="de-DE" dirty="0" smtClean="0">
                <a:effectLst/>
              </a:rPr>
              <a:t>π bis </a:t>
            </a:r>
            <a:r>
              <a:rPr lang="de-DE" dirty="0" smtClean="0">
                <a:effectLst/>
              </a:rPr>
              <a:t>π </a:t>
            </a:r>
          </a:p>
          <a:p>
            <a:pPr lvl="1"/>
            <a:r>
              <a:rPr lang="de-DE" dirty="0" smtClean="0"/>
              <a:t>Punkt mit kleinsten Winkel ist unser nächst Punkt P2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Rigging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7E20A5-866F-D04C-AFAC-10EA14C107E6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366336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Globale Suche III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Finden aller Nachbarn in Radius </a:t>
            </a:r>
            <a:r>
              <a:rPr lang="de-DE" dirty="0" err="1" smtClean="0"/>
              <a:t>r</a:t>
            </a:r>
            <a:endParaRPr lang="de-DE" dirty="0" smtClean="0"/>
          </a:p>
          <a:p>
            <a:r>
              <a:rPr lang="de-DE" dirty="0" smtClean="0"/>
              <a:t>Suchen des Punktes mit größtem Winkel </a:t>
            </a:r>
            <a:r>
              <a:rPr lang="de-DE" dirty="0" smtClean="0">
                <a:effectLst/>
              </a:rPr>
              <a:t>∠</a:t>
            </a:r>
            <a:r>
              <a:rPr lang="de-DE" dirty="0" smtClean="0"/>
              <a:t>P1P2P3 </a:t>
            </a:r>
          </a:p>
          <a:p>
            <a:r>
              <a:rPr lang="de-DE" dirty="0" smtClean="0"/>
              <a:t>Globale Suche III sooft wiederholen bis Startpunkt wieder erreicht wurde</a:t>
            </a:r>
            <a:endParaRPr lang="de-DE" dirty="0" smtClean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Rigging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7E20A5-866F-D04C-AFAC-10EA14C107E6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690622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Globale Suche IV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Hinzufügung der Tiefeninformation zur jedem Punkt der gefunden Menge:</a:t>
            </a:r>
          </a:p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Rigging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7E20A5-866F-D04C-AFAC-10EA14C107E6}" type="slidenum">
              <a:rPr lang="de-DE" smtClean="0"/>
              <a:t>14</a:t>
            </a:fld>
            <a:endParaRPr lang="de-DE"/>
          </a:p>
        </p:txBody>
      </p:sp>
      <p:graphicFrame>
        <p:nvGraphicFramePr>
          <p:cNvPr id="6" name="Objek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17955048"/>
              </p:ext>
            </p:extLst>
          </p:nvPr>
        </p:nvGraphicFramePr>
        <p:xfrm>
          <a:off x="2443782" y="2923476"/>
          <a:ext cx="4256380" cy="3975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2" name="Formel" r:id="rId3" imgW="2311400" imgH="215900" progId="Equation.3">
                  <p:embed/>
                </p:oleObj>
              </mc:Choice>
              <mc:Fallback>
                <p:oleObj name="Formel" r:id="rId3" imgW="23114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443782" y="2923476"/>
                        <a:ext cx="4256380" cy="3975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127885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Lokale Suche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Definition des Punktes              als Startpunkt </a:t>
            </a:r>
          </a:p>
          <a:p>
            <a:r>
              <a:rPr lang="de-DE" dirty="0" smtClean="0"/>
              <a:t>Suche des Punktes             mit dem größten Winkel</a:t>
            </a:r>
          </a:p>
          <a:p>
            <a:r>
              <a:rPr lang="de-DE" dirty="0" smtClean="0"/>
              <a:t>Suche ausgehend des Punktes      den Punkt mit dem größten Winkel</a:t>
            </a:r>
          </a:p>
          <a:p>
            <a:r>
              <a:rPr lang="de-DE" dirty="0" smtClean="0"/>
              <a:t>Wiederholen des letzten Schritts bis:</a:t>
            </a:r>
          </a:p>
          <a:p>
            <a:pPr marL="914400" lvl="1" indent="-457200">
              <a:buFont typeface="+mj-lt"/>
              <a:buAutoNum type="alphaLcPeriod"/>
            </a:pPr>
            <a:r>
              <a:rPr lang="de-DE" dirty="0" smtClean="0"/>
              <a:t>der Startpunkt wieder erreicht wurde oder</a:t>
            </a:r>
          </a:p>
          <a:p>
            <a:pPr marL="914400" lvl="1" indent="-457200">
              <a:buFont typeface="+mj-lt"/>
              <a:buAutoNum type="alphaLcPeriod"/>
            </a:pPr>
            <a:r>
              <a:rPr lang="de-DE" dirty="0" smtClean="0"/>
              <a:t>der Abstand zwischen den Punkten kleiner als der Radius </a:t>
            </a:r>
            <a:r>
              <a:rPr lang="de-DE" dirty="0" err="1" smtClean="0"/>
              <a:t>r</a:t>
            </a:r>
            <a:r>
              <a:rPr lang="de-DE" dirty="0" smtClean="0"/>
              <a:t> ist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Rigging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7E20A5-866F-D04C-AFAC-10EA14C107E6}" type="slidenum">
              <a:rPr lang="de-DE" smtClean="0"/>
              <a:t>15</a:t>
            </a:fld>
            <a:endParaRPr lang="de-DE"/>
          </a:p>
        </p:txBody>
      </p:sp>
      <p:graphicFrame>
        <p:nvGraphicFramePr>
          <p:cNvPr id="6" name="Objek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34793778"/>
              </p:ext>
            </p:extLst>
          </p:nvPr>
        </p:nvGraphicFramePr>
        <p:xfrm>
          <a:off x="3757553" y="1728094"/>
          <a:ext cx="813742" cy="2766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7" name="Formel" r:id="rId4" imgW="635000" imgH="215900" progId="Equation.3">
                  <p:embed/>
                </p:oleObj>
              </mc:Choice>
              <mc:Fallback>
                <p:oleObj name="Formel" r:id="rId4" imgW="6350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757553" y="1728094"/>
                        <a:ext cx="813742" cy="2766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k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48810741"/>
              </p:ext>
            </p:extLst>
          </p:nvPr>
        </p:nvGraphicFramePr>
        <p:xfrm>
          <a:off x="6496050" y="1728788"/>
          <a:ext cx="779463" cy="276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8" name="Formel" r:id="rId6" imgW="609600" imgH="215900" progId="Equation.3">
                  <p:embed/>
                </p:oleObj>
              </mc:Choice>
              <mc:Fallback>
                <p:oleObj name="Formel" r:id="rId6" imgW="6096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496050" y="1728788"/>
                        <a:ext cx="779463" cy="276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k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65684880"/>
              </p:ext>
            </p:extLst>
          </p:nvPr>
        </p:nvGraphicFramePr>
        <p:xfrm>
          <a:off x="3267622" y="2145971"/>
          <a:ext cx="795338" cy="276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9" name="Formel" r:id="rId8" imgW="622300" imgH="215900" progId="Equation.3">
                  <p:embed/>
                </p:oleObj>
              </mc:Choice>
              <mc:Fallback>
                <p:oleObj name="Formel" r:id="rId8" imgW="6223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267622" y="2145971"/>
                        <a:ext cx="795338" cy="276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k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18340295"/>
              </p:ext>
            </p:extLst>
          </p:nvPr>
        </p:nvGraphicFramePr>
        <p:xfrm>
          <a:off x="7127381" y="2105517"/>
          <a:ext cx="966525" cy="3624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0" name="Formel" r:id="rId10" imgW="609600" imgH="228600" progId="Equation.3">
                  <p:embed/>
                </p:oleObj>
              </mc:Choice>
              <mc:Fallback>
                <p:oleObj name="Formel" r:id="rId10" imgW="6096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7127381" y="2105517"/>
                        <a:ext cx="966525" cy="36244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k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8267510"/>
              </p:ext>
            </p:extLst>
          </p:nvPr>
        </p:nvGraphicFramePr>
        <p:xfrm>
          <a:off x="4655671" y="2563232"/>
          <a:ext cx="309602" cy="3508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1" name="Formel" r:id="rId12" imgW="190500" imgH="215900" progId="Equation.3">
                  <p:embed/>
                </p:oleObj>
              </mc:Choice>
              <mc:Fallback>
                <p:oleObj name="Formel" r:id="rId12" imgW="1905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4655671" y="2563232"/>
                        <a:ext cx="309602" cy="3508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k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66100609"/>
              </p:ext>
            </p:extLst>
          </p:nvPr>
        </p:nvGraphicFramePr>
        <p:xfrm>
          <a:off x="1852613" y="2932113"/>
          <a:ext cx="906462" cy="341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2" name="Formel" r:id="rId14" imgW="571500" imgH="215900" progId="Equation.3">
                  <p:embed/>
                </p:oleObj>
              </mc:Choice>
              <mc:Fallback>
                <p:oleObj name="Formel" r:id="rId14" imgW="5715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1852613" y="2932113"/>
                        <a:ext cx="906462" cy="3413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958616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Rigging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7E20A5-866F-D04C-AFAC-10EA14C107E6}" type="slidenum">
              <a:rPr lang="de-DE" smtClean="0"/>
              <a:t>16</a:t>
            </a:fld>
            <a:endParaRPr lang="de-DE"/>
          </a:p>
        </p:txBody>
      </p:sp>
      <p:pic>
        <p:nvPicPr>
          <p:cNvPr id="7" name="Bild 6" descr="Bildschirmfoto 2016-06-02 um 13.53.1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6238"/>
            <a:ext cx="9144000" cy="567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4467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Kurven-Skelett-Extraktion I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Rigging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7E20A5-866F-D04C-AFAC-10EA14C107E6}" type="slidenum">
              <a:rPr lang="de-DE" smtClean="0"/>
              <a:t>17</a:t>
            </a:fld>
            <a:endParaRPr lang="de-DE"/>
          </a:p>
        </p:txBody>
      </p:sp>
      <p:pic>
        <p:nvPicPr>
          <p:cNvPr id="6" name="Bild 5" descr="Bildschirmfoto 2016-06-02 um 15.13.0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17638"/>
            <a:ext cx="9144000" cy="4938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4088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Kurven-Skelett-Extraktion II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Rigging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7E20A5-866F-D04C-AFAC-10EA14C107E6}" type="slidenum">
              <a:rPr lang="de-DE" smtClean="0"/>
              <a:t>18</a:t>
            </a:fld>
            <a:endParaRPr lang="de-DE"/>
          </a:p>
        </p:txBody>
      </p:sp>
      <p:pic>
        <p:nvPicPr>
          <p:cNvPr id="7" name="Bild 6" descr="Bildschirmfoto 2016-06-02 um 15.19.2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68850"/>
            <a:ext cx="9144000" cy="4762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0205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Rigging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7E20A5-866F-D04C-AFAC-10EA14C107E6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196682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606092" y="676315"/>
            <a:ext cx="4173045" cy="741323"/>
          </a:xfrm>
          <a:solidFill>
            <a:srgbClr val="D9D9D9">
              <a:alpha val="65000"/>
            </a:srgbClr>
          </a:solidFill>
        </p:spPr>
        <p:txBody>
          <a:bodyPr>
            <a:normAutofit fontScale="90000"/>
          </a:bodyPr>
          <a:lstStyle/>
          <a:p>
            <a:r>
              <a:rPr lang="de-DE" dirty="0" smtClean="0">
                <a:solidFill>
                  <a:srgbClr val="FF0000"/>
                </a:solidFill>
              </a:rPr>
              <a:t>Was ist Rigging?</a:t>
            </a:r>
            <a:endParaRPr lang="de-DE" dirty="0">
              <a:solidFill>
                <a:srgbClr val="FF0000"/>
              </a:solidFill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Rigging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7E20A5-866F-D04C-AFAC-10EA14C107E6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289923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Abbildungsverzeichnis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1600" dirty="0" smtClean="0"/>
              <a:t>Folie 2: </a:t>
            </a:r>
            <a:r>
              <a:rPr lang="de-DE" sz="1600" dirty="0" smtClean="0">
                <a:hlinkClick r:id="rId2"/>
              </a:rPr>
              <a:t>http://johnpoynton.blogspot.de/2015/03/3d-pipeline-blog-all-4-parts.html</a:t>
            </a:r>
            <a:endParaRPr lang="de-DE" sz="1600" dirty="0" smtClean="0"/>
          </a:p>
          <a:p>
            <a:r>
              <a:rPr lang="de-DE" sz="1600" dirty="0" smtClean="0"/>
              <a:t>Folie 3: </a:t>
            </a:r>
            <a:r>
              <a:rPr lang="de-DE" sz="1600" dirty="0" smtClean="0">
                <a:hlinkClick r:id="rId3"/>
              </a:rPr>
              <a:t>http://www.mit.edu/~ibaran/autorig/</a:t>
            </a:r>
            <a:endParaRPr lang="de-DE" sz="1600" dirty="0" smtClean="0"/>
          </a:p>
          <a:p>
            <a:r>
              <a:rPr lang="de-DE" sz="1600" dirty="0" smtClean="0"/>
              <a:t>Folie 4 Hintergrund: </a:t>
            </a:r>
            <a:r>
              <a:rPr lang="de-DE" sz="1600" dirty="0" smtClean="0">
                <a:hlinkClick r:id="rId4"/>
              </a:rPr>
              <a:t>http://joeraf.com/2013/09/20/3d-character-animation-walk-cycle/</a:t>
            </a:r>
            <a:endParaRPr lang="de-DE" sz="1600" dirty="0" smtClean="0"/>
          </a:p>
          <a:p>
            <a:r>
              <a:rPr lang="de-DE" sz="1600" dirty="0" smtClean="0"/>
              <a:t>Folie 4 Maya Logo: </a:t>
            </a:r>
            <a:r>
              <a:rPr lang="de-DE" sz="1600" dirty="0" smtClean="0">
                <a:hlinkClick r:id="rId5"/>
              </a:rPr>
              <a:t>http://80.lv/vendors/maya-4/</a:t>
            </a:r>
            <a:endParaRPr lang="de-DE" sz="1600" dirty="0" smtClean="0"/>
          </a:p>
          <a:p>
            <a:r>
              <a:rPr lang="de-DE" sz="1600" dirty="0" smtClean="0"/>
              <a:t>Folie 4 Blender Logo: </a:t>
            </a:r>
            <a:r>
              <a:rPr lang="de-DE" sz="1600" dirty="0" smtClean="0">
                <a:hlinkClick r:id="rId6"/>
              </a:rPr>
              <a:t>https://www.blender.org/about/logo/</a:t>
            </a:r>
            <a:endParaRPr lang="de-DE" sz="1600" dirty="0" smtClean="0"/>
          </a:p>
          <a:p>
            <a:r>
              <a:rPr lang="de-DE" sz="1600" dirty="0" smtClean="0"/>
              <a:t>Folie 6: </a:t>
            </a:r>
            <a:r>
              <a:rPr lang="de-DE" sz="1600" dirty="0" smtClean="0">
                <a:hlinkClick r:id="rId7"/>
              </a:rPr>
              <a:t>http://www.siemens.com/global/de/home/branchen/maschinenbau/additive-fertigung.html</a:t>
            </a:r>
            <a:endParaRPr lang="de-DE" sz="1600" dirty="0" smtClean="0"/>
          </a:p>
          <a:p>
            <a:r>
              <a:rPr lang="de-DE" sz="1600" dirty="0" smtClean="0"/>
              <a:t>Folie 7: </a:t>
            </a:r>
            <a:r>
              <a:rPr lang="de-DE" sz="1600" dirty="0" smtClean="0">
                <a:hlinkClick r:id="rId8"/>
              </a:rPr>
              <a:t>http://www.dr-eva-kinast.de/die-erfolgsformel-simpel-und-allgemeingueltig/</a:t>
            </a:r>
            <a:endParaRPr lang="de-DE" sz="1600" dirty="0" smtClean="0"/>
          </a:p>
          <a:p>
            <a:r>
              <a:rPr lang="de-DE" sz="1600" dirty="0" smtClean="0"/>
              <a:t>Folie 8 nachempfunden: </a:t>
            </a:r>
            <a:r>
              <a:rPr lang="de-DE" sz="1600" dirty="0" smtClean="0">
                <a:hlinkClick r:id="rId9"/>
              </a:rPr>
              <a:t>http://www.social-media-online-marketing.com/online-marketing/warum-selbstandig-machen-im-internet-ihre-existenz-im-web/</a:t>
            </a:r>
            <a:endParaRPr lang="de-DE" sz="1600" dirty="0" smtClean="0"/>
          </a:p>
          <a:p>
            <a:r>
              <a:rPr lang="de-DE" sz="1600" dirty="0" smtClean="0"/>
              <a:t>Folie 16-19 entnommen aus Paper: </a:t>
            </a:r>
            <a:r>
              <a:rPr lang="de-DE" sz="1600" dirty="0" err="1" smtClean="0"/>
              <a:t>Automatic</a:t>
            </a:r>
            <a:r>
              <a:rPr lang="de-DE" sz="1600" dirty="0" smtClean="0"/>
              <a:t> </a:t>
            </a:r>
            <a:r>
              <a:rPr lang="de-DE" sz="1600" dirty="0" err="1" smtClean="0"/>
              <a:t>rigging</a:t>
            </a:r>
            <a:r>
              <a:rPr lang="de-DE" sz="1600" dirty="0" smtClean="0"/>
              <a:t> </a:t>
            </a:r>
            <a:r>
              <a:rPr lang="de-DE" sz="1600" dirty="0" err="1" smtClean="0"/>
              <a:t>for</a:t>
            </a:r>
            <a:r>
              <a:rPr lang="de-DE" sz="1600" dirty="0" smtClean="0"/>
              <a:t> </a:t>
            </a:r>
            <a:r>
              <a:rPr lang="de-DE" sz="1600" dirty="0" err="1" smtClean="0"/>
              <a:t>animation</a:t>
            </a:r>
            <a:r>
              <a:rPr lang="de-DE" sz="1600" dirty="0" smtClean="0"/>
              <a:t> </a:t>
            </a:r>
            <a:r>
              <a:rPr lang="de-DE" sz="1600" dirty="0" err="1" smtClean="0"/>
              <a:t>characters</a:t>
            </a:r>
            <a:r>
              <a:rPr lang="de-DE" sz="1600" dirty="0" smtClean="0"/>
              <a:t> </a:t>
            </a:r>
            <a:r>
              <a:rPr lang="de-DE" sz="1600" dirty="0" err="1" smtClean="0"/>
              <a:t>with</a:t>
            </a:r>
            <a:r>
              <a:rPr lang="de-DE" sz="1600" dirty="0" smtClean="0"/>
              <a:t> 3D </a:t>
            </a:r>
            <a:r>
              <a:rPr lang="de-DE" sz="1600" dirty="0" err="1" smtClean="0"/>
              <a:t>silhouette</a:t>
            </a:r>
            <a:r>
              <a:rPr lang="de-DE" sz="1600" dirty="0" smtClean="0"/>
              <a:t> [PY+09]</a:t>
            </a:r>
          </a:p>
          <a:p>
            <a:endParaRPr lang="de-DE" sz="1600" dirty="0" smtClean="0"/>
          </a:p>
          <a:p>
            <a:endParaRPr lang="de-DE" sz="1600" dirty="0" smtClean="0"/>
          </a:p>
          <a:p>
            <a:endParaRPr lang="de-DE" sz="1600" dirty="0" smtClean="0"/>
          </a:p>
          <a:p>
            <a:endParaRPr lang="de-DE" sz="1600" dirty="0" smtClean="0"/>
          </a:p>
          <a:p>
            <a:endParaRPr lang="de-DE" sz="160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Rigging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7E20A5-866F-D04C-AFAC-10EA14C107E6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634738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Rigging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7E20A5-866F-D04C-AFAC-10EA14C107E6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727631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>
                <a:solidFill>
                  <a:srgbClr val="FF0000"/>
                </a:solidFill>
              </a:rPr>
              <a:t>Manuelles Riggen</a:t>
            </a:r>
            <a:endParaRPr lang="de-DE" dirty="0">
              <a:solidFill>
                <a:srgbClr val="FF0000"/>
              </a:solidFill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Rigging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7E20A5-866F-D04C-AFAC-10EA14C107E6}" type="slidenum">
              <a:rPr lang="de-DE" smtClean="0"/>
              <a:t>4</a:t>
            </a:fld>
            <a:endParaRPr lang="de-DE"/>
          </a:p>
        </p:txBody>
      </p:sp>
      <p:pic>
        <p:nvPicPr>
          <p:cNvPr id="6" name="Bild 5" descr="maya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088" y="2187023"/>
            <a:ext cx="2496112" cy="2496112"/>
          </a:xfrm>
          <a:prstGeom prst="rect">
            <a:avLst/>
          </a:prstGeom>
        </p:spPr>
      </p:pic>
      <p:pic>
        <p:nvPicPr>
          <p:cNvPr id="7" name="Bild 6" descr="blender-plain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6394" y="2608969"/>
            <a:ext cx="4853611" cy="1350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3337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Automatisches Riggen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Skelett-Extraktion</a:t>
            </a:r>
          </a:p>
          <a:p>
            <a:r>
              <a:rPr lang="de-DE" dirty="0" smtClean="0"/>
              <a:t>Skelett-Einbindung</a:t>
            </a:r>
          </a:p>
          <a:p>
            <a:r>
              <a:rPr lang="de-DE" dirty="0" smtClean="0">
                <a:solidFill>
                  <a:schemeClr val="bg1">
                    <a:lumMod val="50000"/>
                  </a:schemeClr>
                </a:solidFill>
              </a:rPr>
              <a:t>Kombination aus beiden</a:t>
            </a:r>
            <a:endParaRPr lang="de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Rigging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7E20A5-866F-D04C-AFAC-10EA14C107E6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349290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1556133"/>
            <a:ext cx="4759771" cy="1143000"/>
          </a:xfrm>
        </p:spPr>
        <p:txBody>
          <a:bodyPr/>
          <a:lstStyle/>
          <a:p>
            <a:r>
              <a:rPr lang="de-DE" dirty="0" smtClean="0">
                <a:solidFill>
                  <a:srgbClr val="FF0000"/>
                </a:solidFill>
              </a:rPr>
              <a:t>Performanz</a:t>
            </a:r>
            <a:endParaRPr lang="de-DE" dirty="0">
              <a:solidFill>
                <a:srgbClr val="FF0000"/>
              </a:solidFill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Rigging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7E20A5-866F-D04C-AFAC-10EA14C107E6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687000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Allgemeingültigkeit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Rigging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7E20A5-866F-D04C-AFAC-10EA14C107E6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332937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846670"/>
          </a:xfrm>
        </p:spPr>
        <p:txBody>
          <a:bodyPr/>
          <a:lstStyle/>
          <a:p>
            <a:r>
              <a:rPr lang="de-DE" dirty="0" smtClean="0">
                <a:solidFill>
                  <a:srgbClr val="FF0000"/>
                </a:solidFill>
              </a:rPr>
              <a:t>Selbständigkeit</a:t>
            </a:r>
            <a:endParaRPr lang="de-DE" dirty="0">
              <a:solidFill>
                <a:srgbClr val="FF0000"/>
              </a:solidFill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Rigging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7E20A5-866F-D04C-AFAC-10EA14C107E6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877827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Skelett-Extraktion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Finden der optimalen Projektion</a:t>
            </a:r>
          </a:p>
          <a:p>
            <a:r>
              <a:rPr lang="de-DE" dirty="0" smtClean="0"/>
              <a:t>Globale Suche</a:t>
            </a:r>
          </a:p>
          <a:p>
            <a:r>
              <a:rPr lang="de-DE" dirty="0" smtClean="0"/>
              <a:t>Lokale Suche</a:t>
            </a:r>
          </a:p>
          <a:p>
            <a:r>
              <a:rPr lang="de-DE" dirty="0" smtClean="0"/>
              <a:t>Kurven-Skelett-Extraktion</a:t>
            </a:r>
          </a:p>
          <a:p>
            <a:r>
              <a:rPr lang="de-DE" dirty="0" smtClean="0"/>
              <a:t>Animation-Skelett-Erzeugung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Rigging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7E20A5-866F-D04C-AFAC-10EA14C107E6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159846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623</Words>
  <Application>Microsoft Macintosh PowerPoint</Application>
  <PresentationFormat>Bildschirmpräsentation (4:3)</PresentationFormat>
  <Paragraphs>133</Paragraphs>
  <Slides>20</Slides>
  <Notes>12</Notes>
  <HiddenSlides>0</HiddenSlides>
  <MMClips>0</MMClips>
  <ScaleCrop>false</ScaleCrop>
  <HeadingPairs>
    <vt:vector size="6" baseType="variant"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20</vt:i4>
      </vt:variant>
    </vt:vector>
  </HeadingPairs>
  <TitlesOfParts>
    <vt:vector size="22" baseType="lpstr">
      <vt:lpstr>Office-Design</vt:lpstr>
      <vt:lpstr>Microsoft Formel-Editor</vt:lpstr>
      <vt:lpstr>Rigging - Skinning - Rendering</vt:lpstr>
      <vt:lpstr>Was ist Rigging?</vt:lpstr>
      <vt:lpstr>PowerPoint-Präsentation</vt:lpstr>
      <vt:lpstr>Manuelles Riggen</vt:lpstr>
      <vt:lpstr>Automatisches Riggen</vt:lpstr>
      <vt:lpstr>Performanz</vt:lpstr>
      <vt:lpstr>Allgemeingültigkeit</vt:lpstr>
      <vt:lpstr>Selbständigkeit</vt:lpstr>
      <vt:lpstr>Skelett-Extraktion</vt:lpstr>
      <vt:lpstr>Finden der optimalen Projektion</vt:lpstr>
      <vt:lpstr>Globale Suche I</vt:lpstr>
      <vt:lpstr>Globale Suche II</vt:lpstr>
      <vt:lpstr>Globale Suche III</vt:lpstr>
      <vt:lpstr>Globale Suche IV</vt:lpstr>
      <vt:lpstr>Lokale Suche</vt:lpstr>
      <vt:lpstr>PowerPoint-Präsentation</vt:lpstr>
      <vt:lpstr>Kurven-Skelett-Extraktion I</vt:lpstr>
      <vt:lpstr>Kurven-Skelett-Extraktion II</vt:lpstr>
      <vt:lpstr>PowerPoint-Präsentation</vt:lpstr>
      <vt:lpstr>Abbildungsverzeichnis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Rigging - Skinning - Rendering</dc:title>
  <dc:creator>Marcel Groß</dc:creator>
  <cp:lastModifiedBy>Marcel Groß</cp:lastModifiedBy>
  <cp:revision>18</cp:revision>
  <dcterms:created xsi:type="dcterms:W3CDTF">2016-06-02T09:54:31Z</dcterms:created>
  <dcterms:modified xsi:type="dcterms:W3CDTF">2016-06-02T13:31:08Z</dcterms:modified>
</cp:coreProperties>
</file>